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311" r:id="rId2"/>
    <p:sldId id="288" r:id="rId3"/>
    <p:sldId id="257" r:id="rId4"/>
    <p:sldId id="258" r:id="rId5"/>
    <p:sldId id="332" r:id="rId6"/>
    <p:sldId id="334" r:id="rId7"/>
    <p:sldId id="335" r:id="rId8"/>
    <p:sldId id="267" r:id="rId9"/>
    <p:sldId id="290" r:id="rId10"/>
    <p:sldId id="325" r:id="rId11"/>
    <p:sldId id="326" r:id="rId12"/>
    <p:sldId id="320" r:id="rId13"/>
    <p:sldId id="298" r:id="rId14"/>
    <p:sldId id="305" r:id="rId15"/>
    <p:sldId id="306" r:id="rId16"/>
    <p:sldId id="322" r:id="rId17"/>
    <p:sldId id="314" r:id="rId18"/>
    <p:sldId id="323" r:id="rId19"/>
    <p:sldId id="313" r:id="rId20"/>
    <p:sldId id="321" r:id="rId21"/>
    <p:sldId id="324" r:id="rId22"/>
    <p:sldId id="278" r:id="rId23"/>
    <p:sldId id="279" r:id="rId24"/>
    <p:sldId id="327" r:id="rId25"/>
    <p:sldId id="331" r:id="rId26"/>
    <p:sldId id="328" r:id="rId27"/>
    <p:sldId id="329" r:id="rId28"/>
    <p:sldId id="266" r:id="rId29"/>
    <p:sldId id="277" r:id="rId30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70" autoAdjust="0"/>
    <p:restoredTop sz="96433" autoAdjust="0"/>
  </p:normalViewPr>
  <p:slideViewPr>
    <p:cSldViewPr snapToGrid="0">
      <p:cViewPr>
        <p:scale>
          <a:sx n="66" d="100"/>
          <a:sy n="66" d="100"/>
        </p:scale>
        <p:origin x="-1262" y="-4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EBBB4-C6A7-4039-8CAC-F8EC9DB16691}" type="datetimeFigureOut">
              <a:rPr lang="en-IN" smtClean="0"/>
              <a:pPr/>
              <a:t>25-06-2020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811713"/>
            <a:ext cx="5492750" cy="3937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375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81376-635B-40C5-9587-BE97BD06935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1467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81376-635B-40C5-9587-BE97BD069351}" type="slidenum">
              <a:rPr lang="en-IN" smtClean="0"/>
              <a:pPr/>
              <a:t>26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9749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709-E727-437E-851C-0FEEDA6F5912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850-5F33-423A-9AD6-47E733DC5F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709-E727-437E-851C-0FEEDA6F5912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850-5F33-423A-9AD6-47E733DC5F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709-E727-437E-851C-0FEEDA6F5912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850-5F33-423A-9AD6-47E733DC5F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709-E727-437E-851C-0FEEDA6F5912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850-5F33-423A-9AD6-47E733DC5F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709-E727-437E-851C-0FEEDA6F5912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850-5F33-423A-9AD6-47E733DC5F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709-E727-437E-851C-0FEEDA6F5912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850-5F33-423A-9AD6-47E733DC5F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709-E727-437E-851C-0FEEDA6F5912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850-5F33-423A-9AD6-47E733DC5F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709-E727-437E-851C-0FEEDA6F5912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850-5F33-423A-9AD6-47E733DC5F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709-E727-437E-851C-0FEEDA6F5912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850-5F33-423A-9AD6-47E733DC5F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709-E727-437E-851C-0FEEDA6F5912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850-5F33-423A-9AD6-47E733DC5F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709-E727-437E-851C-0FEEDA6F5912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E850-5F33-423A-9AD6-47E733DC5F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3E709-E727-437E-851C-0FEEDA6F5912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4E850-5F33-423A-9AD6-47E733DC5F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nnatbharatabhiyan.gov.in/erp/show-village-data.php?villagename=337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unnatbharatabhiyan.gov.in/reporting_porta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hyperlink" Target="nnatbharatabhiyan.gov.in/blog/index.php/submit-your-activity/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://unnatbharatabhiyan.gov.in/erp/upload_gpdp.php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unnatbharatabhiyan.gov.in/erp/plan-of-action-list.php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1.jpeg"/><Relationship Id="rId5" Type="http://schemas.openxmlformats.org/officeDocument/2006/relationships/image" Target="../media/image14.pn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about:blan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3.jpeg"/><Relationship Id="rId5" Type="http://schemas.openxmlformats.org/officeDocument/2006/relationships/image" Target="../media/image14.pn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about:blan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4.jpeg"/><Relationship Id="rId5" Type="http://schemas.openxmlformats.org/officeDocument/2006/relationships/image" Target="../media/image14.pn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4.jpeg"/><Relationship Id="rId5" Type="http://schemas.openxmlformats.org/officeDocument/2006/relationships/image" Target="../media/image14.pn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unnatbharatabhiyan.gov.in/erp/show-village-data.php?villagename=337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unnatbharatabhiyan.gov.in/reporting_porta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hyperlink" Target="nnatbharatabhiyan.gov.in/blog/index.php/submit-your-activity/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://unnatbharatabhiyan.gov.in/erp/upload_gpdp.php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unnatbharatabhiyan.gov.in/erp/plan-of-action-list.ph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about:blank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.png"/><Relationship Id="rId7" Type="http://schemas.openxmlformats.org/officeDocument/2006/relationships/hyperlink" Target="about:blan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slide" Target="slide13.xml"/><Relationship Id="rId4" Type="http://schemas.openxmlformats.org/officeDocument/2006/relationships/image" Target="../media/image3.png"/><Relationship Id="rId9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DBA86EB-D383-4261-9992-EC9D182978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17" t="10222" r="32717" b="72184"/>
          <a:stretch/>
        </p:blipFill>
        <p:spPr>
          <a:xfrm>
            <a:off x="3242867" y="2457336"/>
            <a:ext cx="5832162" cy="1556384"/>
          </a:xfrm>
          <a:prstGeom prst="rect">
            <a:avLst/>
          </a:prstGeom>
        </p:spPr>
      </p:pic>
      <p:pic>
        <p:nvPicPr>
          <p:cNvPr id="1028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99" y="360935"/>
            <a:ext cx="1922898" cy="16224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9011092-402D-4F5C-9222-7EDD632C13FD}"/>
              </a:ext>
            </a:extLst>
          </p:cNvPr>
          <p:cNvSpPr txBox="1"/>
          <p:nvPr/>
        </p:nvSpPr>
        <p:spPr>
          <a:xfrm>
            <a:off x="2340779" y="4258102"/>
            <a:ext cx="829082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Impact" panose="020B0806030902050204" pitchFamily="34" charset="0"/>
              </a:rPr>
              <a:t>Demonstration of  Website and Reporting Portal of </a:t>
            </a:r>
            <a:r>
              <a:rPr lang="en-US" sz="2800" dirty="0" smtClean="0">
                <a:latin typeface="Impact" panose="020B0806030902050204" pitchFamily="34" charset="0"/>
              </a:rPr>
              <a:t>UBA</a:t>
            </a:r>
            <a:endParaRPr lang="en-US" sz="2800" dirty="0">
              <a:latin typeface="Impact" panose="020B080603090205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0145" y="4958993"/>
            <a:ext cx="6262556" cy="1663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Bharti</a:t>
            </a:r>
            <a:r>
              <a:rPr lang="en-US" sz="2400" b="1" dirty="0" smtClean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Jasrotia</a:t>
            </a:r>
            <a:endParaRPr lang="en-US" sz="2400" b="1" dirty="0" smtClean="0">
              <a:solidFill>
                <a:srgbClr val="5B9BD5">
                  <a:lumMod val="50000"/>
                </a:srgbClr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National Coordinating Institute</a:t>
            </a:r>
          </a:p>
          <a:p>
            <a:pPr algn="ctr"/>
            <a:r>
              <a:rPr lang="en-US" sz="2400" b="1" dirty="0" smtClean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IIT Delhi</a:t>
            </a:r>
          </a:p>
        </p:txBody>
      </p:sp>
    </p:spTree>
    <p:extLst>
      <p:ext uri="{BB962C8B-B14F-4D97-AF65-F5344CB8AC3E}">
        <p14:creationId xmlns="" xmlns:p14="http://schemas.microsoft.com/office/powerpoint/2010/main" val="31190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111596A-8ACA-4128-938E-1D1D086E5DA5}"/>
              </a:ext>
            </a:extLst>
          </p:cNvPr>
          <p:cNvSpPr/>
          <p:nvPr/>
        </p:nvSpPr>
        <p:spPr>
          <a:xfrm>
            <a:off x="3843408" y="462147"/>
            <a:ext cx="2947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Impact" panose="020B0806030902050204" pitchFamily="34" charset="0"/>
              </a:rPr>
              <a:t>Reporting Portal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5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pic>
        <p:nvPicPr>
          <p:cNvPr id="11" name="Picture 2" descr="Image result for mac laptop png">
            <a:extLst>
              <a:ext uri="{FF2B5EF4-FFF2-40B4-BE49-F238E27FC236}">
                <a16:creationId xmlns="" xmlns:a16="http://schemas.microsoft.com/office/drawing/2014/main" id="{BE57F845-6A21-4F59-B80D-FEACC7294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376" y="1046922"/>
            <a:ext cx="10710875" cy="6002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5166" y="1774207"/>
            <a:ext cx="8072380" cy="401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ac laptop png">
            <a:extLst>
              <a:ext uri="{FF2B5EF4-FFF2-40B4-BE49-F238E27FC236}">
                <a16:creationId xmlns="" xmlns:a16="http://schemas.microsoft.com/office/drawing/2014/main" id="{BE57F845-6A21-4F59-B80D-FEACC7294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376" y="1046922"/>
            <a:ext cx="10710875" cy="6002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111596A-8ACA-4128-938E-1D1D086E5DA5}"/>
              </a:ext>
            </a:extLst>
          </p:cNvPr>
          <p:cNvSpPr/>
          <p:nvPr/>
        </p:nvSpPr>
        <p:spPr>
          <a:xfrm>
            <a:off x="3843408" y="462147"/>
            <a:ext cx="2947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Impact" panose="020B0806030902050204" pitchFamily="34" charset="0"/>
              </a:rPr>
              <a:t>Reporting Portal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7293" y="1624084"/>
            <a:ext cx="7742934" cy="458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A747AD8-C6C4-49C2-8AFF-1F102DBE8A75}"/>
              </a:ext>
            </a:extLst>
          </p:cNvPr>
          <p:cNvGrpSpPr/>
          <p:nvPr/>
        </p:nvGrpSpPr>
        <p:grpSpPr>
          <a:xfrm>
            <a:off x="0" y="2107982"/>
            <a:ext cx="6790497" cy="3539521"/>
            <a:chOff x="308949" y="2613351"/>
            <a:chExt cx="4995026" cy="2529820"/>
          </a:xfrm>
        </p:grpSpPr>
        <p:pic>
          <p:nvPicPr>
            <p:cNvPr id="11" name="Picture 2" descr="Image result for mac laptop png">
              <a:extLst>
                <a:ext uri="{FF2B5EF4-FFF2-40B4-BE49-F238E27FC236}">
                  <a16:creationId xmlns="" xmlns:a16="http://schemas.microsoft.com/office/drawing/2014/main" id="{BE57F845-6A21-4F59-B80D-FEACC7294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49" y="2613351"/>
              <a:ext cx="4995026" cy="25298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B2FE201A-2453-4869-A43A-26D49761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2024" y="2830819"/>
              <a:ext cx="3686176" cy="194120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550B74D-8AF1-4252-9DA1-A478717EAF47}"/>
              </a:ext>
            </a:extLst>
          </p:cNvPr>
          <p:cNvSpPr/>
          <p:nvPr/>
        </p:nvSpPr>
        <p:spPr>
          <a:xfrm>
            <a:off x="6786827" y="1249462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Village/Household </a:t>
            </a: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Level Survey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4DF2C2B-E710-4D01-8B90-582BABBC6975}"/>
              </a:ext>
            </a:extLst>
          </p:cNvPr>
          <p:cNvSpPr/>
          <p:nvPr/>
        </p:nvSpPr>
        <p:spPr>
          <a:xfrm>
            <a:off x="6786827" y="2217757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Data Analysis Report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B0D65BE-7C68-465D-A17F-184BC8681239}"/>
              </a:ext>
            </a:extLst>
          </p:cNvPr>
          <p:cNvSpPr/>
          <p:nvPr/>
        </p:nvSpPr>
        <p:spPr>
          <a:xfrm>
            <a:off x="6786828" y="4073198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Gram Panchayat Development Plan </a:t>
            </a:r>
            <a:r>
              <a:rPr lang="en-US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GPDP</a:t>
            </a:r>
            <a:endParaRPr 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F83D8DA-A0BA-4002-8186-63D3592EC635}"/>
              </a:ext>
            </a:extLst>
          </p:cNvPr>
          <p:cNvSpPr/>
          <p:nvPr/>
        </p:nvSpPr>
        <p:spPr>
          <a:xfrm>
            <a:off x="6786827" y="3155135"/>
            <a:ext cx="4453126" cy="8216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Plan of Action</a:t>
            </a:r>
            <a:endParaRPr lang="en-US" sz="2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111596A-8ACA-4128-938E-1D1D086E5DA5}"/>
              </a:ext>
            </a:extLst>
          </p:cNvPr>
          <p:cNvSpPr/>
          <p:nvPr/>
        </p:nvSpPr>
        <p:spPr>
          <a:xfrm>
            <a:off x="3843408" y="462147"/>
            <a:ext cx="2947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Impact" panose="020B0806030902050204" pitchFamily="34" charset="0"/>
              </a:rPr>
              <a:t>Reporting Portal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24" y="2632036"/>
            <a:ext cx="5011180" cy="23159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B0D65BE-7C68-465D-A17F-184BC8681239}"/>
              </a:ext>
            </a:extLst>
          </p:cNvPr>
          <p:cNvSpPr/>
          <p:nvPr/>
        </p:nvSpPr>
        <p:spPr>
          <a:xfrm>
            <a:off x="6786827" y="5010882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Other Activities</a:t>
            </a:r>
            <a:endParaRPr lang="en-US" sz="2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B0D65BE-7C68-465D-A17F-184BC8681239}"/>
              </a:ext>
            </a:extLst>
          </p:cNvPr>
          <p:cNvSpPr/>
          <p:nvPr/>
        </p:nvSpPr>
        <p:spPr>
          <a:xfrm>
            <a:off x="6786827" y="5952230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SEG Portal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33815" y="2429301"/>
            <a:ext cx="2306472" cy="368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06770" y="3316406"/>
            <a:ext cx="1787857" cy="436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00475" y="4294909"/>
            <a:ext cx="4297016" cy="374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06770" y="5250873"/>
            <a:ext cx="1787857" cy="396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7"/>
          </p:cNvPr>
          <p:cNvSpPr/>
          <p:nvPr/>
        </p:nvSpPr>
        <p:spPr>
          <a:xfrm>
            <a:off x="7259782" y="1551709"/>
            <a:ext cx="3546763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06770" y="3316406"/>
            <a:ext cx="1787857" cy="473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8"/>
          </p:cNvPr>
          <p:cNvSpPr/>
          <p:nvPr/>
        </p:nvSpPr>
        <p:spPr>
          <a:xfrm>
            <a:off x="7833815" y="2412246"/>
            <a:ext cx="2306472" cy="385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9"/>
          </p:cNvPr>
          <p:cNvSpPr/>
          <p:nvPr/>
        </p:nvSpPr>
        <p:spPr>
          <a:xfrm>
            <a:off x="8106770" y="3353562"/>
            <a:ext cx="1787857" cy="470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10"/>
          </p:cNvPr>
          <p:cNvSpPr/>
          <p:nvPr/>
        </p:nvSpPr>
        <p:spPr>
          <a:xfrm>
            <a:off x="6866717" y="4318432"/>
            <a:ext cx="4258483" cy="385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rId11" action="ppaction://hlinkfile"/>
          </p:cNvPr>
          <p:cNvSpPr/>
          <p:nvPr/>
        </p:nvSpPr>
        <p:spPr>
          <a:xfrm>
            <a:off x="7833815" y="5225216"/>
            <a:ext cx="2306472" cy="422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71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pic>
        <p:nvPicPr>
          <p:cNvPr id="18" name="Picture 2" descr="Image result for mac laptop png">
            <a:extLst>
              <a:ext uri="{FF2B5EF4-FFF2-40B4-BE49-F238E27FC236}">
                <a16:creationId xmlns="" xmlns:a16="http://schemas.microsoft.com/office/drawing/2014/main" id="{513EAB8E-4002-42FB-9064-E52590E9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5" y="999472"/>
            <a:ext cx="11438603" cy="5973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12E559E-2D17-45EB-9A27-06E7E63D10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837"/>
          <a:stretch/>
        </p:blipFill>
        <p:spPr>
          <a:xfrm>
            <a:off x="2584363" y="1437688"/>
            <a:ext cx="8321345" cy="466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A829D8-22F2-4F4B-9586-35CEC2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365"/>
          <a:stretch/>
        </p:blipFill>
        <p:spPr>
          <a:xfrm>
            <a:off x="2584363" y="1437688"/>
            <a:ext cx="8321345" cy="4669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D8F2C2-A89E-4DA2-ACCC-9DDFAA3BE1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0" b="19282"/>
          <a:stretch/>
        </p:blipFill>
        <p:spPr>
          <a:xfrm>
            <a:off x="2559519" y="1403723"/>
            <a:ext cx="8332541" cy="4669161"/>
          </a:xfrm>
          <a:prstGeom prst="rect">
            <a:avLst/>
          </a:prstGeom>
        </p:spPr>
      </p:pic>
      <p:pic>
        <p:nvPicPr>
          <p:cNvPr id="3074" name="Picture 2" descr="C:\Users\Administrator\Desktop\plan of actio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1188" y="1405719"/>
            <a:ext cx="8352430" cy="4708477"/>
          </a:xfrm>
          <a:prstGeom prst="rect">
            <a:avLst/>
          </a:prstGeom>
          <a:noFill/>
        </p:spPr>
      </p:pic>
      <p:pic>
        <p:nvPicPr>
          <p:cNvPr id="3076" name="Picture 4" descr="C:\Users\Administrator\Desktop\plan of action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3894" y="1392072"/>
            <a:ext cx="8461610" cy="4742841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94" y="1648918"/>
            <a:ext cx="8461610" cy="42122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85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pic>
        <p:nvPicPr>
          <p:cNvPr id="18" name="Picture 2" descr="Image result for mac laptop png">
            <a:extLst>
              <a:ext uri="{FF2B5EF4-FFF2-40B4-BE49-F238E27FC236}">
                <a16:creationId xmlns="" xmlns:a16="http://schemas.microsoft.com/office/drawing/2014/main" id="{513EAB8E-4002-42FB-9064-E52590E9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5" y="999472"/>
            <a:ext cx="11438603" cy="5973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12E559E-2D17-45EB-9A27-06E7E63D10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837"/>
          <a:stretch/>
        </p:blipFill>
        <p:spPr>
          <a:xfrm>
            <a:off x="2584363" y="1437688"/>
            <a:ext cx="8321345" cy="466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A829D8-22F2-4F4B-9586-35CEC2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365"/>
          <a:stretch/>
        </p:blipFill>
        <p:spPr>
          <a:xfrm>
            <a:off x="2584363" y="1437688"/>
            <a:ext cx="8321345" cy="4669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D8F2C2-A89E-4DA2-ACCC-9DDFAA3BE1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0" b="19282"/>
          <a:stretch/>
        </p:blipFill>
        <p:spPr>
          <a:xfrm>
            <a:off x="2559519" y="1403723"/>
            <a:ext cx="8332541" cy="4669161"/>
          </a:xfrm>
          <a:prstGeom prst="rect">
            <a:avLst/>
          </a:prstGeom>
        </p:spPr>
      </p:pic>
      <p:pic>
        <p:nvPicPr>
          <p:cNvPr id="3074" name="Picture 2" descr="C:\Users\Administrator\Desktop\plan of actio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1188" y="1405719"/>
            <a:ext cx="8352430" cy="4708477"/>
          </a:xfrm>
          <a:prstGeom prst="rect">
            <a:avLst/>
          </a:prstGeom>
          <a:noFill/>
        </p:spPr>
      </p:pic>
      <p:pic>
        <p:nvPicPr>
          <p:cNvPr id="3076" name="Picture 4" descr="C:\Users\Administrator\Desktop\plan of action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3894" y="1392072"/>
            <a:ext cx="8461610" cy="474284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EBD07ED-F066-4865-B872-EF1230FD1C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94" y="1371356"/>
            <a:ext cx="8461610" cy="47635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94" y="1512607"/>
            <a:ext cx="8461610" cy="4469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59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pic>
        <p:nvPicPr>
          <p:cNvPr id="18" name="Picture 2" descr="Image result for mac laptop png">
            <a:extLst>
              <a:ext uri="{FF2B5EF4-FFF2-40B4-BE49-F238E27FC236}">
                <a16:creationId xmlns="" xmlns:a16="http://schemas.microsoft.com/office/drawing/2014/main" id="{513EAB8E-4002-42FB-9064-E52590E9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5" y="999472"/>
            <a:ext cx="11438603" cy="5973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12E559E-2D17-45EB-9A27-06E7E63D10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837"/>
          <a:stretch/>
        </p:blipFill>
        <p:spPr>
          <a:xfrm>
            <a:off x="2584363" y="1437688"/>
            <a:ext cx="8321345" cy="466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A829D8-22F2-4F4B-9586-35CEC2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365"/>
          <a:stretch/>
        </p:blipFill>
        <p:spPr>
          <a:xfrm>
            <a:off x="2584363" y="1437688"/>
            <a:ext cx="8321345" cy="4669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D8F2C2-A89E-4DA2-ACCC-9DDFAA3BE1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0" b="19282"/>
          <a:stretch/>
        </p:blipFill>
        <p:spPr>
          <a:xfrm>
            <a:off x="2559519" y="1403723"/>
            <a:ext cx="8332541" cy="4669161"/>
          </a:xfrm>
          <a:prstGeom prst="rect">
            <a:avLst/>
          </a:prstGeom>
        </p:spPr>
      </p:pic>
      <p:pic>
        <p:nvPicPr>
          <p:cNvPr id="3074" name="Picture 2" descr="C:\Users\Administrator\Desktop\plan of actio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1188" y="1405719"/>
            <a:ext cx="8352430" cy="4708477"/>
          </a:xfrm>
          <a:prstGeom prst="rect">
            <a:avLst/>
          </a:prstGeom>
          <a:noFill/>
        </p:spPr>
      </p:pic>
      <p:pic>
        <p:nvPicPr>
          <p:cNvPr id="3076" name="Picture 4" descr="C:\Users\Administrator\Desktop\plan of action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3894" y="1392072"/>
            <a:ext cx="8461610" cy="474284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DC13B6F-74D5-4FAB-9999-B62EDCA1EE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6" y="1430343"/>
            <a:ext cx="8475257" cy="47428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92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A747AD8-C6C4-49C2-8AFF-1F102DBE8A75}"/>
              </a:ext>
            </a:extLst>
          </p:cNvPr>
          <p:cNvGrpSpPr/>
          <p:nvPr/>
        </p:nvGrpSpPr>
        <p:grpSpPr>
          <a:xfrm>
            <a:off x="0" y="2107982"/>
            <a:ext cx="6790497" cy="3539521"/>
            <a:chOff x="308949" y="2613351"/>
            <a:chExt cx="4995026" cy="2529820"/>
          </a:xfrm>
        </p:grpSpPr>
        <p:pic>
          <p:nvPicPr>
            <p:cNvPr id="11" name="Picture 2" descr="Image result for mac laptop png">
              <a:extLst>
                <a:ext uri="{FF2B5EF4-FFF2-40B4-BE49-F238E27FC236}">
                  <a16:creationId xmlns="" xmlns:a16="http://schemas.microsoft.com/office/drawing/2014/main" id="{BE57F845-6A21-4F59-B80D-FEACC7294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49" y="2613351"/>
              <a:ext cx="4995026" cy="25298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B2FE201A-2453-4869-A43A-26D49761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2024" y="2830819"/>
              <a:ext cx="3686176" cy="194120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550B74D-8AF1-4252-9DA1-A478717EAF47}"/>
              </a:ext>
            </a:extLst>
          </p:cNvPr>
          <p:cNvSpPr/>
          <p:nvPr/>
        </p:nvSpPr>
        <p:spPr>
          <a:xfrm>
            <a:off x="6786827" y="1249462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Village/Household </a:t>
            </a: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Level Survey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4DF2C2B-E710-4D01-8B90-582BABBC6975}"/>
              </a:ext>
            </a:extLst>
          </p:cNvPr>
          <p:cNvSpPr/>
          <p:nvPr/>
        </p:nvSpPr>
        <p:spPr>
          <a:xfrm>
            <a:off x="6786827" y="2217757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Data Analysis Report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B0D65BE-7C68-465D-A17F-184BC8681239}"/>
              </a:ext>
            </a:extLst>
          </p:cNvPr>
          <p:cNvSpPr/>
          <p:nvPr/>
        </p:nvSpPr>
        <p:spPr>
          <a:xfrm>
            <a:off x="6786828" y="4073198"/>
            <a:ext cx="4439478" cy="82163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Gram Panchayat Development Plan </a:t>
            </a:r>
            <a:r>
              <a:rPr lang="en-US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GPDP</a:t>
            </a:r>
            <a:endParaRPr 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F83D8DA-A0BA-4002-8186-63D3592EC635}"/>
              </a:ext>
            </a:extLst>
          </p:cNvPr>
          <p:cNvSpPr/>
          <p:nvPr/>
        </p:nvSpPr>
        <p:spPr>
          <a:xfrm>
            <a:off x="6786827" y="3155135"/>
            <a:ext cx="4453126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Plan of Action</a:t>
            </a:r>
            <a:endParaRPr lang="en-US" sz="2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111596A-8ACA-4128-938E-1D1D086E5DA5}"/>
              </a:ext>
            </a:extLst>
          </p:cNvPr>
          <p:cNvSpPr/>
          <p:nvPr/>
        </p:nvSpPr>
        <p:spPr>
          <a:xfrm>
            <a:off x="3843408" y="462147"/>
            <a:ext cx="2947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Impact" panose="020B0806030902050204" pitchFamily="34" charset="0"/>
              </a:rPr>
              <a:t>Reporting Portal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24" y="2632036"/>
            <a:ext cx="5011180" cy="23159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B0D65BE-7C68-465D-A17F-184BC8681239}"/>
              </a:ext>
            </a:extLst>
          </p:cNvPr>
          <p:cNvSpPr/>
          <p:nvPr/>
        </p:nvSpPr>
        <p:spPr>
          <a:xfrm>
            <a:off x="6786827" y="5010882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Other Activities</a:t>
            </a:r>
            <a:endParaRPr lang="en-US" sz="2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B0D65BE-7C68-465D-A17F-184BC8681239}"/>
              </a:ext>
            </a:extLst>
          </p:cNvPr>
          <p:cNvSpPr/>
          <p:nvPr/>
        </p:nvSpPr>
        <p:spPr>
          <a:xfrm>
            <a:off x="6786827" y="5952230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SEG Portal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33815" y="2429301"/>
            <a:ext cx="2306472" cy="368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06770" y="3316406"/>
            <a:ext cx="1787857" cy="436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00475" y="4294909"/>
            <a:ext cx="4297016" cy="374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06770" y="5250873"/>
            <a:ext cx="1787857" cy="396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7"/>
          </p:cNvPr>
          <p:cNvSpPr/>
          <p:nvPr/>
        </p:nvSpPr>
        <p:spPr>
          <a:xfrm>
            <a:off x="7259782" y="1551709"/>
            <a:ext cx="3546763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06770" y="3316406"/>
            <a:ext cx="1787857" cy="473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7"/>
          </p:cNvPr>
          <p:cNvSpPr/>
          <p:nvPr/>
        </p:nvSpPr>
        <p:spPr>
          <a:xfrm>
            <a:off x="7833815" y="2412246"/>
            <a:ext cx="2306472" cy="385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7"/>
          </p:cNvPr>
          <p:cNvSpPr/>
          <p:nvPr/>
        </p:nvSpPr>
        <p:spPr>
          <a:xfrm>
            <a:off x="8106770" y="3353562"/>
            <a:ext cx="1787857" cy="470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7"/>
          </p:cNvPr>
          <p:cNvSpPr/>
          <p:nvPr/>
        </p:nvSpPr>
        <p:spPr>
          <a:xfrm>
            <a:off x="6866717" y="4318432"/>
            <a:ext cx="4258483" cy="385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rId7" action="ppaction://hlinkfile"/>
          </p:cNvPr>
          <p:cNvSpPr/>
          <p:nvPr/>
        </p:nvSpPr>
        <p:spPr>
          <a:xfrm>
            <a:off x="7833815" y="5225216"/>
            <a:ext cx="2306472" cy="422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43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pic>
        <p:nvPicPr>
          <p:cNvPr id="18" name="Picture 2" descr="Image result for mac laptop png">
            <a:extLst>
              <a:ext uri="{FF2B5EF4-FFF2-40B4-BE49-F238E27FC236}">
                <a16:creationId xmlns="" xmlns:a16="http://schemas.microsoft.com/office/drawing/2014/main" id="{513EAB8E-4002-42FB-9064-E52590E9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5" y="999472"/>
            <a:ext cx="11438603" cy="5973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12E559E-2D17-45EB-9A27-06E7E63D10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837"/>
          <a:stretch/>
        </p:blipFill>
        <p:spPr>
          <a:xfrm>
            <a:off x="2584363" y="1437688"/>
            <a:ext cx="8321345" cy="466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A829D8-22F2-4F4B-9586-35CEC2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365"/>
          <a:stretch/>
        </p:blipFill>
        <p:spPr>
          <a:xfrm>
            <a:off x="2584363" y="1437688"/>
            <a:ext cx="8321345" cy="4669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D8F2C2-A89E-4DA2-ACCC-9DDFAA3BE1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0" b="19282"/>
          <a:stretch/>
        </p:blipFill>
        <p:spPr>
          <a:xfrm>
            <a:off x="2559519" y="1403723"/>
            <a:ext cx="8332541" cy="4669161"/>
          </a:xfrm>
          <a:prstGeom prst="rect">
            <a:avLst/>
          </a:prstGeom>
        </p:spPr>
      </p:pic>
      <p:pic>
        <p:nvPicPr>
          <p:cNvPr id="3074" name="Picture 2" descr="C:\Users\Administrator\Desktop\plan of actio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1188" y="1405719"/>
            <a:ext cx="8352430" cy="4708477"/>
          </a:xfrm>
          <a:prstGeom prst="rect">
            <a:avLst/>
          </a:prstGeom>
          <a:noFill/>
        </p:spPr>
      </p:pic>
      <p:pic>
        <p:nvPicPr>
          <p:cNvPr id="3076" name="Picture 4" descr="C:\Users\Administrator\Desktop\plan of action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3894" y="1392072"/>
            <a:ext cx="8461610" cy="474284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DC13B6F-74D5-4FAB-9999-B62EDCA1EE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6" y="1430343"/>
            <a:ext cx="8475257" cy="47428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6" y="1392072"/>
            <a:ext cx="8475257" cy="47811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59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A747AD8-C6C4-49C2-8AFF-1F102DBE8A75}"/>
              </a:ext>
            </a:extLst>
          </p:cNvPr>
          <p:cNvGrpSpPr/>
          <p:nvPr/>
        </p:nvGrpSpPr>
        <p:grpSpPr>
          <a:xfrm>
            <a:off x="0" y="2107982"/>
            <a:ext cx="6790497" cy="3539521"/>
            <a:chOff x="308949" y="2613351"/>
            <a:chExt cx="4995026" cy="2529820"/>
          </a:xfrm>
        </p:grpSpPr>
        <p:pic>
          <p:nvPicPr>
            <p:cNvPr id="11" name="Picture 2" descr="Image result for mac laptop png">
              <a:extLst>
                <a:ext uri="{FF2B5EF4-FFF2-40B4-BE49-F238E27FC236}">
                  <a16:creationId xmlns="" xmlns:a16="http://schemas.microsoft.com/office/drawing/2014/main" id="{BE57F845-6A21-4F59-B80D-FEACC7294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49" y="2613351"/>
              <a:ext cx="4995026" cy="25298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B2FE201A-2453-4869-A43A-26D49761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2024" y="2830819"/>
              <a:ext cx="3686176" cy="194120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550B74D-8AF1-4252-9DA1-A478717EAF47}"/>
              </a:ext>
            </a:extLst>
          </p:cNvPr>
          <p:cNvSpPr/>
          <p:nvPr/>
        </p:nvSpPr>
        <p:spPr>
          <a:xfrm>
            <a:off x="6786827" y="1249462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Village/Household </a:t>
            </a: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Level Survey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4DF2C2B-E710-4D01-8B90-582BABBC6975}"/>
              </a:ext>
            </a:extLst>
          </p:cNvPr>
          <p:cNvSpPr/>
          <p:nvPr/>
        </p:nvSpPr>
        <p:spPr>
          <a:xfrm>
            <a:off x="6786827" y="2217757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Data Analysis Report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B0D65BE-7C68-465D-A17F-184BC8681239}"/>
              </a:ext>
            </a:extLst>
          </p:cNvPr>
          <p:cNvSpPr/>
          <p:nvPr/>
        </p:nvSpPr>
        <p:spPr>
          <a:xfrm>
            <a:off x="6786828" y="4073198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Gram Panchayat Development Plan </a:t>
            </a:r>
            <a:r>
              <a:rPr lang="en-US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GPDP</a:t>
            </a:r>
            <a:endParaRPr 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F83D8DA-A0BA-4002-8186-63D3592EC635}"/>
              </a:ext>
            </a:extLst>
          </p:cNvPr>
          <p:cNvSpPr/>
          <p:nvPr/>
        </p:nvSpPr>
        <p:spPr>
          <a:xfrm>
            <a:off x="6786827" y="3155135"/>
            <a:ext cx="4453126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Plan of Action</a:t>
            </a:r>
            <a:endParaRPr lang="en-US" sz="2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111596A-8ACA-4128-938E-1D1D086E5DA5}"/>
              </a:ext>
            </a:extLst>
          </p:cNvPr>
          <p:cNvSpPr/>
          <p:nvPr/>
        </p:nvSpPr>
        <p:spPr>
          <a:xfrm>
            <a:off x="3843408" y="462147"/>
            <a:ext cx="2947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Impact" panose="020B0806030902050204" pitchFamily="34" charset="0"/>
              </a:rPr>
              <a:t>Reporting Portal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24" y="2632036"/>
            <a:ext cx="5011180" cy="23159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B0D65BE-7C68-465D-A17F-184BC8681239}"/>
              </a:ext>
            </a:extLst>
          </p:cNvPr>
          <p:cNvSpPr/>
          <p:nvPr/>
        </p:nvSpPr>
        <p:spPr>
          <a:xfrm>
            <a:off x="6786827" y="5010882"/>
            <a:ext cx="4439478" cy="82163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Other Activities</a:t>
            </a:r>
            <a:endParaRPr lang="en-US" sz="2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B0D65BE-7C68-465D-A17F-184BC8681239}"/>
              </a:ext>
            </a:extLst>
          </p:cNvPr>
          <p:cNvSpPr/>
          <p:nvPr/>
        </p:nvSpPr>
        <p:spPr>
          <a:xfrm>
            <a:off x="6786827" y="5952230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SEG Portal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33815" y="2429301"/>
            <a:ext cx="2306472" cy="368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06770" y="3316406"/>
            <a:ext cx="1787857" cy="436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00475" y="4294909"/>
            <a:ext cx="4297016" cy="374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06770" y="5250873"/>
            <a:ext cx="1787857" cy="396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7"/>
          </p:cNvPr>
          <p:cNvSpPr/>
          <p:nvPr/>
        </p:nvSpPr>
        <p:spPr>
          <a:xfrm>
            <a:off x="7259782" y="1551709"/>
            <a:ext cx="3546763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06770" y="3316406"/>
            <a:ext cx="1787857" cy="473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7"/>
          </p:cNvPr>
          <p:cNvSpPr/>
          <p:nvPr/>
        </p:nvSpPr>
        <p:spPr>
          <a:xfrm>
            <a:off x="7833815" y="2412246"/>
            <a:ext cx="2306472" cy="385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7"/>
          </p:cNvPr>
          <p:cNvSpPr/>
          <p:nvPr/>
        </p:nvSpPr>
        <p:spPr>
          <a:xfrm>
            <a:off x="8106770" y="3353562"/>
            <a:ext cx="1787857" cy="470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7"/>
          </p:cNvPr>
          <p:cNvSpPr/>
          <p:nvPr/>
        </p:nvSpPr>
        <p:spPr>
          <a:xfrm>
            <a:off x="6866717" y="4318432"/>
            <a:ext cx="4258483" cy="385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rId7" action="ppaction://hlinkfile"/>
          </p:cNvPr>
          <p:cNvSpPr/>
          <p:nvPr/>
        </p:nvSpPr>
        <p:spPr>
          <a:xfrm>
            <a:off x="7833815" y="5225216"/>
            <a:ext cx="2306472" cy="422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66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pic>
        <p:nvPicPr>
          <p:cNvPr id="18" name="Picture 2" descr="Image result for mac laptop png">
            <a:extLst>
              <a:ext uri="{FF2B5EF4-FFF2-40B4-BE49-F238E27FC236}">
                <a16:creationId xmlns="" xmlns:a16="http://schemas.microsoft.com/office/drawing/2014/main" id="{513EAB8E-4002-42FB-9064-E52590E9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5" y="999472"/>
            <a:ext cx="11438603" cy="5973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12E559E-2D17-45EB-9A27-06E7E63D10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837"/>
          <a:stretch/>
        </p:blipFill>
        <p:spPr>
          <a:xfrm>
            <a:off x="2584363" y="1437688"/>
            <a:ext cx="8321345" cy="466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A829D8-22F2-4F4B-9586-35CEC2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365"/>
          <a:stretch/>
        </p:blipFill>
        <p:spPr>
          <a:xfrm>
            <a:off x="2584363" y="1437688"/>
            <a:ext cx="8321345" cy="4669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D8F2C2-A89E-4DA2-ACCC-9DDFAA3BE1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0" b="19282"/>
          <a:stretch/>
        </p:blipFill>
        <p:spPr>
          <a:xfrm>
            <a:off x="2559519" y="1403723"/>
            <a:ext cx="8332541" cy="4669161"/>
          </a:xfrm>
          <a:prstGeom prst="rect">
            <a:avLst/>
          </a:prstGeom>
        </p:spPr>
      </p:pic>
      <p:pic>
        <p:nvPicPr>
          <p:cNvPr id="3074" name="Picture 2" descr="C:\Users\Administrator\Desktop\plan of actio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1188" y="1405719"/>
            <a:ext cx="8352430" cy="4708477"/>
          </a:xfrm>
          <a:prstGeom prst="rect">
            <a:avLst/>
          </a:prstGeom>
          <a:noFill/>
        </p:spPr>
      </p:pic>
      <p:pic>
        <p:nvPicPr>
          <p:cNvPr id="3076" name="Picture 4" descr="C:\Users\Administrator\Desktop\plan of action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3894" y="1392072"/>
            <a:ext cx="8461610" cy="474284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DC13B6F-74D5-4FAB-9999-B62EDCA1EE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6" y="1430343"/>
            <a:ext cx="8475257" cy="47428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94" y="1392072"/>
            <a:ext cx="8461609" cy="4819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2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pic>
        <p:nvPicPr>
          <p:cNvPr id="11" name="Picture 2" descr="Image result for mac laptop png">
            <a:extLst>
              <a:ext uri="{FF2B5EF4-FFF2-40B4-BE49-F238E27FC236}">
                <a16:creationId xmlns="" xmlns:a16="http://schemas.microsoft.com/office/drawing/2014/main" id="{BE57F845-6A21-4F59-B80D-FEACC7294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376" y="1046922"/>
            <a:ext cx="10710875" cy="6002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111596A-8ACA-4128-938E-1D1D086E5DA5}"/>
              </a:ext>
            </a:extLst>
          </p:cNvPr>
          <p:cNvSpPr/>
          <p:nvPr/>
        </p:nvSpPr>
        <p:spPr>
          <a:xfrm>
            <a:off x="3843408" y="462147"/>
            <a:ext cx="2747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Impact" panose="020B0806030902050204" pitchFamily="34" charset="0"/>
              </a:rPr>
              <a:t>   UBA   Website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C8FBF962-30A2-4B4B-994B-9594E4CE207C}"/>
              </a:ext>
            </a:extLst>
          </p:cNvPr>
          <p:cNvSpPr/>
          <p:nvPr/>
        </p:nvSpPr>
        <p:spPr>
          <a:xfrm>
            <a:off x="5880295" y="2820883"/>
            <a:ext cx="1149352" cy="9738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4788" y="1624072"/>
            <a:ext cx="7648294" cy="453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2682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pic>
        <p:nvPicPr>
          <p:cNvPr id="18" name="Picture 2" descr="Image result for mac laptop png">
            <a:extLst>
              <a:ext uri="{FF2B5EF4-FFF2-40B4-BE49-F238E27FC236}">
                <a16:creationId xmlns="" xmlns:a16="http://schemas.microsoft.com/office/drawing/2014/main" id="{513EAB8E-4002-42FB-9064-E52590E9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5" y="999472"/>
            <a:ext cx="11438603" cy="5973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12E559E-2D17-45EB-9A27-06E7E63D10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837"/>
          <a:stretch/>
        </p:blipFill>
        <p:spPr>
          <a:xfrm>
            <a:off x="2584363" y="1437688"/>
            <a:ext cx="8321345" cy="466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A829D8-22F2-4F4B-9586-35CEC2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365"/>
          <a:stretch/>
        </p:blipFill>
        <p:spPr>
          <a:xfrm>
            <a:off x="2584363" y="1437688"/>
            <a:ext cx="8321345" cy="4669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D8F2C2-A89E-4DA2-ACCC-9DDFAA3BE1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0" b="19282"/>
          <a:stretch/>
        </p:blipFill>
        <p:spPr>
          <a:xfrm>
            <a:off x="2559519" y="1403723"/>
            <a:ext cx="8332541" cy="4669161"/>
          </a:xfrm>
          <a:prstGeom prst="rect">
            <a:avLst/>
          </a:prstGeom>
        </p:spPr>
      </p:pic>
      <p:pic>
        <p:nvPicPr>
          <p:cNvPr id="3074" name="Picture 2" descr="C:\Users\Administrator\Desktop\plan of actio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1188" y="1405719"/>
            <a:ext cx="8352430" cy="4708477"/>
          </a:xfrm>
          <a:prstGeom prst="rect">
            <a:avLst/>
          </a:prstGeom>
          <a:noFill/>
        </p:spPr>
      </p:pic>
      <p:pic>
        <p:nvPicPr>
          <p:cNvPr id="3076" name="Picture 4" descr="C:\Users\Administrator\Desktop\plan of action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3894" y="1392072"/>
            <a:ext cx="8461610" cy="474284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DC13B6F-74D5-4FAB-9999-B62EDCA1EE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6" y="1430343"/>
            <a:ext cx="8475257" cy="47428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94" y="1392072"/>
            <a:ext cx="8461609" cy="4819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94" y="1398181"/>
            <a:ext cx="8461609" cy="49472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64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A747AD8-C6C4-49C2-8AFF-1F102DBE8A75}"/>
              </a:ext>
            </a:extLst>
          </p:cNvPr>
          <p:cNvGrpSpPr/>
          <p:nvPr/>
        </p:nvGrpSpPr>
        <p:grpSpPr>
          <a:xfrm>
            <a:off x="0" y="2107982"/>
            <a:ext cx="6790497" cy="3539521"/>
            <a:chOff x="308949" y="2613351"/>
            <a:chExt cx="4995026" cy="2529820"/>
          </a:xfrm>
        </p:grpSpPr>
        <p:pic>
          <p:nvPicPr>
            <p:cNvPr id="11" name="Picture 2" descr="Image result for mac laptop png">
              <a:extLst>
                <a:ext uri="{FF2B5EF4-FFF2-40B4-BE49-F238E27FC236}">
                  <a16:creationId xmlns="" xmlns:a16="http://schemas.microsoft.com/office/drawing/2014/main" id="{BE57F845-6A21-4F59-B80D-FEACC7294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49" y="2613351"/>
              <a:ext cx="4995026" cy="25298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B2FE201A-2453-4869-A43A-26D49761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2024" y="2830819"/>
              <a:ext cx="3686176" cy="194120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550B74D-8AF1-4252-9DA1-A478717EAF47}"/>
              </a:ext>
            </a:extLst>
          </p:cNvPr>
          <p:cNvSpPr/>
          <p:nvPr/>
        </p:nvSpPr>
        <p:spPr>
          <a:xfrm>
            <a:off x="6786827" y="1249462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Village/Household </a:t>
            </a: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Level Survey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4DF2C2B-E710-4D01-8B90-582BABBC6975}"/>
              </a:ext>
            </a:extLst>
          </p:cNvPr>
          <p:cNvSpPr/>
          <p:nvPr/>
        </p:nvSpPr>
        <p:spPr>
          <a:xfrm>
            <a:off x="6786827" y="2217757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Data Analysis Report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B0D65BE-7C68-465D-A17F-184BC8681239}"/>
              </a:ext>
            </a:extLst>
          </p:cNvPr>
          <p:cNvSpPr/>
          <p:nvPr/>
        </p:nvSpPr>
        <p:spPr>
          <a:xfrm>
            <a:off x="6786828" y="4073198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Gram Panchayat Development Plan </a:t>
            </a:r>
            <a:r>
              <a:rPr lang="en-US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GPDP</a:t>
            </a:r>
            <a:endParaRPr 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F83D8DA-A0BA-4002-8186-63D3592EC635}"/>
              </a:ext>
            </a:extLst>
          </p:cNvPr>
          <p:cNvSpPr/>
          <p:nvPr/>
        </p:nvSpPr>
        <p:spPr>
          <a:xfrm>
            <a:off x="6786827" y="3155135"/>
            <a:ext cx="4453126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Plan of Action</a:t>
            </a:r>
            <a:endParaRPr lang="en-US" sz="2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111596A-8ACA-4128-938E-1D1D086E5DA5}"/>
              </a:ext>
            </a:extLst>
          </p:cNvPr>
          <p:cNvSpPr/>
          <p:nvPr/>
        </p:nvSpPr>
        <p:spPr>
          <a:xfrm>
            <a:off x="3843408" y="462147"/>
            <a:ext cx="2947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Impact" panose="020B0806030902050204" pitchFamily="34" charset="0"/>
              </a:rPr>
              <a:t>Reporting Portal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24" y="2632036"/>
            <a:ext cx="5011180" cy="23159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B0D65BE-7C68-465D-A17F-184BC8681239}"/>
              </a:ext>
            </a:extLst>
          </p:cNvPr>
          <p:cNvSpPr/>
          <p:nvPr/>
        </p:nvSpPr>
        <p:spPr>
          <a:xfrm>
            <a:off x="6786827" y="5010882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Other Activities</a:t>
            </a:r>
            <a:endParaRPr lang="en-US" sz="2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B0D65BE-7C68-465D-A17F-184BC8681239}"/>
              </a:ext>
            </a:extLst>
          </p:cNvPr>
          <p:cNvSpPr/>
          <p:nvPr/>
        </p:nvSpPr>
        <p:spPr>
          <a:xfrm>
            <a:off x="6786827" y="5952230"/>
            <a:ext cx="4439478" cy="82163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SEG Portal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33815" y="2429301"/>
            <a:ext cx="2306472" cy="368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06770" y="3316406"/>
            <a:ext cx="1787857" cy="436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00475" y="4294909"/>
            <a:ext cx="4297016" cy="374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06770" y="5250873"/>
            <a:ext cx="1787857" cy="396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7"/>
          </p:cNvPr>
          <p:cNvSpPr/>
          <p:nvPr/>
        </p:nvSpPr>
        <p:spPr>
          <a:xfrm>
            <a:off x="7259782" y="1551709"/>
            <a:ext cx="3546763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06770" y="3316406"/>
            <a:ext cx="1787857" cy="473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8"/>
          </p:cNvPr>
          <p:cNvSpPr/>
          <p:nvPr/>
        </p:nvSpPr>
        <p:spPr>
          <a:xfrm>
            <a:off x="7833815" y="2412246"/>
            <a:ext cx="2306472" cy="385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9"/>
          </p:cNvPr>
          <p:cNvSpPr/>
          <p:nvPr/>
        </p:nvSpPr>
        <p:spPr>
          <a:xfrm>
            <a:off x="8106770" y="3353562"/>
            <a:ext cx="1787857" cy="470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10"/>
          </p:cNvPr>
          <p:cNvSpPr/>
          <p:nvPr/>
        </p:nvSpPr>
        <p:spPr>
          <a:xfrm>
            <a:off x="6866717" y="4318432"/>
            <a:ext cx="4258483" cy="385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rId11" action="ppaction://hlinkfile"/>
          </p:cNvPr>
          <p:cNvSpPr/>
          <p:nvPr/>
        </p:nvSpPr>
        <p:spPr>
          <a:xfrm>
            <a:off x="7833815" y="5225216"/>
            <a:ext cx="2306472" cy="422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40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A747AD8-C6C4-49C2-8AFF-1F102DBE8A75}"/>
              </a:ext>
            </a:extLst>
          </p:cNvPr>
          <p:cNvGrpSpPr/>
          <p:nvPr/>
        </p:nvGrpSpPr>
        <p:grpSpPr>
          <a:xfrm>
            <a:off x="-1" y="1523207"/>
            <a:ext cx="9523829" cy="5112729"/>
            <a:chOff x="308949" y="2613351"/>
            <a:chExt cx="4995026" cy="2529820"/>
          </a:xfrm>
        </p:grpSpPr>
        <p:pic>
          <p:nvPicPr>
            <p:cNvPr id="11" name="Picture 2" descr="Image result for mac laptop png">
              <a:extLst>
                <a:ext uri="{FF2B5EF4-FFF2-40B4-BE49-F238E27FC236}">
                  <a16:creationId xmlns="" xmlns:a16="http://schemas.microsoft.com/office/drawing/2014/main" id="{BE57F845-6A21-4F59-B80D-FEACC7294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49" y="2613351"/>
              <a:ext cx="4995026" cy="25298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B2FE201A-2453-4869-A43A-26D49761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2024" y="2830819"/>
              <a:ext cx="3686176" cy="1941205"/>
            </a:xfrm>
            <a:prstGeom prst="rect">
              <a:avLst/>
            </a:prstGeom>
          </p:spPr>
        </p:pic>
      </p:grpSp>
      <p:pic>
        <p:nvPicPr>
          <p:cNvPr id="1028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111596A-8ACA-4128-938E-1D1D086E5DA5}"/>
              </a:ext>
            </a:extLst>
          </p:cNvPr>
          <p:cNvSpPr/>
          <p:nvPr/>
        </p:nvSpPr>
        <p:spPr>
          <a:xfrm>
            <a:off x="3843408" y="462147"/>
            <a:ext cx="4034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Impact" panose="020B0806030902050204" pitchFamily="34" charset="0"/>
              </a:rPr>
              <a:t>Strong Support System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54152F-8329-4160-99ED-276F8C0BFDFE}"/>
              </a:ext>
            </a:extLst>
          </p:cNvPr>
          <p:cNvSpPr txBox="1"/>
          <p:nvPr/>
        </p:nvSpPr>
        <p:spPr>
          <a:xfrm>
            <a:off x="8820443" y="3602517"/>
            <a:ext cx="2574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Impact" panose="020B0806030902050204" pitchFamily="34" charset="0"/>
              </a:rPr>
              <a:t>Quick Support</a:t>
            </a:r>
          </a:p>
          <a:p>
            <a:pPr algn="ctr"/>
            <a:r>
              <a:rPr lang="en-US" sz="2800" dirty="0">
                <a:latin typeface="Impact" panose="020B0806030902050204" pitchFamily="34" charset="0"/>
              </a:rPr>
              <a:t>Button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93" y="2128603"/>
            <a:ext cx="7028294" cy="3552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1544" y="2486096"/>
            <a:ext cx="1207113" cy="12802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31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A747AD8-C6C4-49C2-8AFF-1F102DBE8A75}"/>
              </a:ext>
            </a:extLst>
          </p:cNvPr>
          <p:cNvGrpSpPr/>
          <p:nvPr/>
        </p:nvGrpSpPr>
        <p:grpSpPr>
          <a:xfrm>
            <a:off x="-1" y="1523207"/>
            <a:ext cx="9523829" cy="5112729"/>
            <a:chOff x="308949" y="2613351"/>
            <a:chExt cx="4995026" cy="2529820"/>
          </a:xfrm>
        </p:grpSpPr>
        <p:pic>
          <p:nvPicPr>
            <p:cNvPr id="11" name="Picture 2" descr="Image result for mac laptop png">
              <a:extLst>
                <a:ext uri="{FF2B5EF4-FFF2-40B4-BE49-F238E27FC236}">
                  <a16:creationId xmlns="" xmlns:a16="http://schemas.microsoft.com/office/drawing/2014/main" id="{BE57F845-6A21-4F59-B80D-FEACC7294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49" y="2613351"/>
              <a:ext cx="4995026" cy="25298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B2FE201A-2453-4869-A43A-26D49761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2024" y="2830819"/>
              <a:ext cx="3686176" cy="1941205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111596A-8ACA-4128-938E-1D1D086E5DA5}"/>
              </a:ext>
            </a:extLst>
          </p:cNvPr>
          <p:cNvSpPr/>
          <p:nvPr/>
        </p:nvSpPr>
        <p:spPr>
          <a:xfrm>
            <a:off x="3843408" y="462147"/>
            <a:ext cx="4034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Impact" panose="020B0806030902050204" pitchFamily="34" charset="0"/>
              </a:rPr>
              <a:t>Strong Support System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2F77B69-0D17-4A6A-972D-E3B2B9612D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689"/>
          <a:stretch/>
        </p:blipFill>
        <p:spPr>
          <a:xfrm>
            <a:off x="1245193" y="1962707"/>
            <a:ext cx="7028294" cy="39231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95FFFA9-26C0-4206-9BEA-DED49A279531}"/>
              </a:ext>
            </a:extLst>
          </p:cNvPr>
          <p:cNvSpPr/>
          <p:nvPr/>
        </p:nvSpPr>
        <p:spPr>
          <a:xfrm>
            <a:off x="3432517" y="2278966"/>
            <a:ext cx="2663483" cy="25743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535FFE9-266A-49A6-BB1B-D16D9993C4BC}"/>
              </a:ext>
            </a:extLst>
          </p:cNvPr>
          <p:cNvSpPr txBox="1"/>
          <p:nvPr/>
        </p:nvSpPr>
        <p:spPr>
          <a:xfrm>
            <a:off x="9152521" y="2483892"/>
            <a:ext cx="2775622" cy="23083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No need to send email, just write the query and get quick response from the UBA team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93" y="1962707"/>
            <a:ext cx="7028294" cy="3923147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FC58AB79-79C1-4DC0-8A3F-72CE281EFE39}"/>
              </a:ext>
            </a:extLst>
          </p:cNvPr>
          <p:cNvCxnSpPr/>
          <p:nvPr/>
        </p:nvCxnSpPr>
        <p:spPr>
          <a:xfrm>
            <a:off x="5751320" y="3275175"/>
            <a:ext cx="3407800" cy="4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3237" y="2115198"/>
            <a:ext cx="2068083" cy="21235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69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" y="63581"/>
            <a:ext cx="10972800" cy="12545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Impact" panose="020B0806030902050204" pitchFamily="34" charset="0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Impact" panose="020B0806030902050204" pitchFamily="34" charset="0"/>
              </a:rPr>
            </a:br>
            <a:r>
              <a:rPr lang="en-US" dirty="0" smtClean="0">
                <a:solidFill>
                  <a:schemeClr val="tx2"/>
                </a:solidFill>
                <a:latin typeface="Impact" panose="020B0806030902050204" pitchFamily="34" charset="0"/>
              </a:rPr>
              <a:t>UBA  Survey App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" y="1490472"/>
            <a:ext cx="3368040" cy="47183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284" y="1303020"/>
            <a:ext cx="3100722" cy="5303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78" y="1403604"/>
            <a:ext cx="3336324" cy="51023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9016" y="1956816"/>
            <a:ext cx="3139440" cy="4114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5971032" y="2487168"/>
            <a:ext cx="1527048" cy="3566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217" t="10222" r="32717" b="72184"/>
          <a:stretch/>
        </p:blipFill>
        <p:spPr>
          <a:xfrm>
            <a:off x="8882205" y="123574"/>
            <a:ext cx="3090948" cy="8248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94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" y="63581"/>
            <a:ext cx="10972800" cy="12545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Impact" panose="020B0806030902050204" pitchFamily="34" charset="0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Impact" panose="020B0806030902050204" pitchFamily="34" charset="0"/>
              </a:rPr>
            </a:br>
            <a:r>
              <a:rPr lang="en-US" dirty="0" smtClean="0">
                <a:solidFill>
                  <a:schemeClr val="tx2"/>
                </a:solidFill>
                <a:latin typeface="Impact" panose="020B0806030902050204" pitchFamily="34" charset="0"/>
              </a:rPr>
              <a:t>UBA  Survey App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IN" dirty="0"/>
          </a:p>
        </p:txBody>
      </p:sp>
      <p:pic>
        <p:nvPicPr>
          <p:cNvPr id="10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882205" y="123574"/>
            <a:ext cx="3090948" cy="824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36" y="1467017"/>
            <a:ext cx="3336324" cy="51217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34" y="1475563"/>
            <a:ext cx="3336324" cy="51132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94" y="1475563"/>
            <a:ext cx="3336324" cy="51132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90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65" y="0"/>
            <a:ext cx="11874843" cy="141763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Impact" panose="020B0806030902050204" pitchFamily="34" charset="0"/>
              </a:rPr>
              <a:t>UBA  Survey </a:t>
            </a:r>
            <a:r>
              <a:rPr lang="en-US" dirty="0" smtClean="0">
                <a:solidFill>
                  <a:schemeClr val="tx2"/>
                </a:solidFill>
                <a:latin typeface="Impact" panose="020B0806030902050204" pitchFamily="34" charset="0"/>
              </a:rPr>
              <a:t>App      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03" y="1621465"/>
            <a:ext cx="2575292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555" y="1621464"/>
            <a:ext cx="3336324" cy="4525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70" y="1621464"/>
            <a:ext cx="3336324" cy="4525964"/>
          </a:xfrm>
          <a:prstGeom prst="rect">
            <a:avLst/>
          </a:prstGeom>
        </p:spPr>
      </p:pic>
      <p:pic>
        <p:nvPicPr>
          <p:cNvPr id="7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217" t="10222" r="32717" b="72184"/>
          <a:stretch/>
        </p:blipFill>
        <p:spPr>
          <a:xfrm>
            <a:off x="8882205" y="129299"/>
            <a:ext cx="3090948" cy="8248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80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Impact" panose="020B0806030902050204" pitchFamily="34" charset="0"/>
              </a:rPr>
              <a:t>UBA  Survey </a:t>
            </a:r>
            <a:r>
              <a:rPr lang="en-US" dirty="0" smtClean="0">
                <a:solidFill>
                  <a:schemeClr val="tx2"/>
                </a:solidFill>
                <a:latin typeface="Impact" panose="020B0806030902050204" pitchFamily="34" charset="0"/>
              </a:rPr>
              <a:t>App       </a:t>
            </a:r>
            <a:endParaRPr lang="en-IN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0" y="1649627"/>
            <a:ext cx="3097427" cy="452596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87" y="1649626"/>
            <a:ext cx="3336324" cy="4525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691" y="1649627"/>
            <a:ext cx="3014316" cy="4525963"/>
          </a:xfrm>
          <a:prstGeom prst="rect">
            <a:avLst/>
          </a:prstGeom>
        </p:spPr>
      </p:pic>
      <p:pic>
        <p:nvPicPr>
          <p:cNvPr id="10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20" y="340944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217" t="10222" r="32717" b="72184"/>
          <a:stretch/>
        </p:blipFill>
        <p:spPr>
          <a:xfrm>
            <a:off x="8830930" y="274638"/>
            <a:ext cx="3090948" cy="8248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68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9FC7BB7-89A5-47DC-A764-02D598F7DE1B}"/>
              </a:ext>
            </a:extLst>
          </p:cNvPr>
          <p:cNvSpPr/>
          <p:nvPr/>
        </p:nvSpPr>
        <p:spPr>
          <a:xfrm>
            <a:off x="530352" y="3163318"/>
            <a:ext cx="11502621" cy="1569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Impact" panose="020B0806030902050204" pitchFamily="34" charset="0"/>
                <a:hlinkClick r:id="rId4"/>
              </a:rPr>
              <a:t>Website</a:t>
            </a:r>
            <a:r>
              <a:rPr lang="en-US" sz="3200" b="1" dirty="0">
                <a:solidFill>
                  <a:schemeClr val="tx1"/>
                </a:solidFill>
                <a:latin typeface="Impact" panose="020B0806030902050204" pitchFamily="34" charset="0"/>
              </a:rPr>
              <a:t> : </a:t>
            </a:r>
            <a:r>
              <a:rPr lang="en-IN" sz="3200" dirty="0">
                <a:hlinkClick r:id="rId4"/>
              </a:rPr>
              <a:t>https://</a:t>
            </a:r>
            <a:r>
              <a:rPr lang="en-IN" sz="3200" dirty="0" smtClean="0">
                <a:hlinkClick r:id="rId4"/>
              </a:rPr>
              <a:t>unnatbharatabhiyan.gov.in</a:t>
            </a:r>
            <a:endParaRPr lang="en-IN" sz="3200" dirty="0" smtClean="0"/>
          </a:p>
          <a:p>
            <a:pPr algn="ctr"/>
            <a:endParaRPr lang="en-IN" sz="3200" dirty="0" smtClean="0"/>
          </a:p>
          <a:p>
            <a:pPr algn="ctr"/>
            <a:endParaRPr lang="en-IN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3504" y="3819960"/>
            <a:ext cx="11326425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UBA Survey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App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:https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://play.google.com/store/apps/details?id=in.ac.iitm.students.unnatbharatabhiyan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43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BA4C65B-2450-412C-91DE-D4CD99E9B9CD}"/>
              </a:ext>
            </a:extLst>
          </p:cNvPr>
          <p:cNvSpPr/>
          <p:nvPr/>
        </p:nvSpPr>
        <p:spPr>
          <a:xfrm>
            <a:off x="3730333" y="2604541"/>
            <a:ext cx="37091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tx2"/>
                </a:solidFill>
                <a:latin typeface="Impact" panose="020B0806030902050204" pitchFamily="34" charset="0"/>
              </a:rPr>
              <a:t>Thank You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4A7CFDCB-C255-438F-A74E-8E024E306595}"/>
              </a:ext>
            </a:extLst>
          </p:cNvPr>
          <p:cNvSpPr txBox="1">
            <a:spLocks/>
          </p:cNvSpPr>
          <p:nvPr/>
        </p:nvSpPr>
        <p:spPr>
          <a:xfrm>
            <a:off x="7572840" y="5301776"/>
            <a:ext cx="4460133" cy="137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cs typeface="Abadi MT Condensed Light"/>
              </a:rPr>
              <a:t>u</a:t>
            </a:r>
            <a:r>
              <a:rPr lang="en-US" sz="2000" dirty="0" smtClean="0">
                <a:cs typeface="Abadi MT Condensed Light"/>
              </a:rPr>
              <a:t>nnatbharatabhiyaniitd@gmail.com</a:t>
            </a:r>
            <a:endParaRPr lang="en-US" sz="2000" dirty="0">
              <a:cs typeface="Abadi MT Condensed Light"/>
            </a:endParaRPr>
          </a:p>
          <a:p>
            <a:r>
              <a:rPr lang="en-US" sz="2000" dirty="0" smtClean="0">
                <a:cs typeface="Abadi MT Condensed Light"/>
              </a:rPr>
              <a:t>011-26596351/6451</a:t>
            </a:r>
            <a:endParaRPr lang="en-US" sz="2000" dirty="0">
              <a:cs typeface="Abadi MT Condensed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0EE0E47-6E16-438D-8663-72D11F1894D5}"/>
              </a:ext>
            </a:extLst>
          </p:cNvPr>
          <p:cNvSpPr txBox="1"/>
          <p:nvPr/>
        </p:nvSpPr>
        <p:spPr>
          <a:xfrm>
            <a:off x="8988372" y="4840111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0253F"/>
                </a:solidFill>
                <a:latin typeface="Abadi MT Condensed Extra Bold"/>
                <a:cs typeface="Abadi MT Condensed Light"/>
              </a:rPr>
              <a:t>Contact Us</a:t>
            </a:r>
          </a:p>
        </p:txBody>
      </p:sp>
    </p:spTree>
    <p:extLst>
      <p:ext uri="{BB962C8B-B14F-4D97-AF65-F5344CB8AC3E}">
        <p14:creationId xmlns="" xmlns:p14="http://schemas.microsoft.com/office/powerpoint/2010/main" val="421421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9FC7BB7-89A5-47DC-A764-02D598F7DE1B}"/>
              </a:ext>
            </a:extLst>
          </p:cNvPr>
          <p:cNvSpPr/>
          <p:nvPr/>
        </p:nvSpPr>
        <p:spPr>
          <a:xfrm>
            <a:off x="4168090" y="462147"/>
            <a:ext cx="3392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Impact" panose="020B0806030902050204" pitchFamily="34" charset="0"/>
              </a:rPr>
              <a:t>Purpose of website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3517574-D7DD-45E8-8195-A7067C4D11D7}"/>
              </a:ext>
            </a:extLst>
          </p:cNvPr>
          <p:cNvSpPr/>
          <p:nvPr/>
        </p:nvSpPr>
        <p:spPr>
          <a:xfrm>
            <a:off x="556591" y="2001078"/>
            <a:ext cx="2928731" cy="392264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Impact" panose="020B0806030902050204" pitchFamily="34" charset="0"/>
              </a:rPr>
              <a:t>Spreading our </a:t>
            </a:r>
            <a:r>
              <a:rPr lang="en-US" sz="3200" dirty="0">
                <a:solidFill>
                  <a:srgbClr val="FF0000"/>
                </a:solidFill>
                <a:latin typeface="Impact" panose="020B0806030902050204" pitchFamily="34" charset="0"/>
              </a:rPr>
              <a:t>Vision &amp; Mission </a:t>
            </a:r>
            <a:r>
              <a:rPr lang="en-US" sz="3200" dirty="0">
                <a:solidFill>
                  <a:schemeClr val="bg1"/>
                </a:solidFill>
                <a:latin typeface="Impact" panose="020B0806030902050204" pitchFamily="34" charset="0"/>
              </a:rPr>
              <a:t>to Increase Participation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333BFBD-3C7F-41B2-9AB2-0AA6B2991B63}"/>
              </a:ext>
            </a:extLst>
          </p:cNvPr>
          <p:cNvSpPr/>
          <p:nvPr/>
        </p:nvSpPr>
        <p:spPr>
          <a:xfrm>
            <a:off x="4631634" y="2001078"/>
            <a:ext cx="2928731" cy="392264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Impact" panose="020B0806030902050204" pitchFamily="34" charset="0"/>
              </a:rPr>
              <a:t>Creating </a:t>
            </a:r>
            <a:r>
              <a:rPr lang="en-US" sz="3200" dirty="0">
                <a:solidFill>
                  <a:srgbClr val="FF0000"/>
                </a:solidFill>
                <a:latin typeface="Impact" panose="020B0806030902050204" pitchFamily="34" charset="0"/>
              </a:rPr>
              <a:t>Awareness</a:t>
            </a:r>
            <a:r>
              <a:rPr lang="en-US" sz="3200" dirty="0">
                <a:latin typeface="Impact" panose="020B0806030902050204" pitchFamily="34" charset="0"/>
              </a:rPr>
              <a:t> Among General Public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04A06F-58E5-4DF7-85C9-7BF7797E7B9F}"/>
              </a:ext>
            </a:extLst>
          </p:cNvPr>
          <p:cNvSpPr/>
          <p:nvPr/>
        </p:nvSpPr>
        <p:spPr>
          <a:xfrm>
            <a:off x="8706680" y="2001078"/>
            <a:ext cx="2985092" cy="394914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Impact" panose="020B0806030902050204" pitchFamily="34" charset="0"/>
              </a:rPr>
              <a:t>Easy Communication </a:t>
            </a:r>
            <a:r>
              <a:rPr lang="en-US" sz="3200" dirty="0">
                <a:latin typeface="Impact" panose="020B0806030902050204" pitchFamily="34" charset="0"/>
              </a:rPr>
              <a:t> Between  Stakeholders of the Abhiyan</a:t>
            </a:r>
          </a:p>
        </p:txBody>
      </p:sp>
    </p:spTree>
    <p:extLst>
      <p:ext uri="{BB962C8B-B14F-4D97-AF65-F5344CB8AC3E}">
        <p14:creationId xmlns="" xmlns:p14="http://schemas.microsoft.com/office/powerpoint/2010/main" val="93265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9FC7BB7-89A5-47DC-A764-02D598F7DE1B}"/>
              </a:ext>
            </a:extLst>
          </p:cNvPr>
          <p:cNvSpPr/>
          <p:nvPr/>
        </p:nvSpPr>
        <p:spPr>
          <a:xfrm>
            <a:off x="4071048" y="462147"/>
            <a:ext cx="3600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Impact" panose="020B0806030902050204" pitchFamily="34" charset="0"/>
              </a:rPr>
              <a:t>Features of Website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4F8A337-A561-4FBC-B2E0-0A042D99BA5C}"/>
              </a:ext>
            </a:extLst>
          </p:cNvPr>
          <p:cNvSpPr/>
          <p:nvPr/>
        </p:nvSpPr>
        <p:spPr>
          <a:xfrm>
            <a:off x="0" y="1948068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Interactive Map</a:t>
            </a:r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 for Public Viewers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8D43B65-1450-4E73-8B33-5E02D93086F7}"/>
              </a:ext>
            </a:extLst>
          </p:cNvPr>
          <p:cNvSpPr/>
          <p:nvPr/>
        </p:nvSpPr>
        <p:spPr>
          <a:xfrm>
            <a:off x="0" y="2968486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Field </a:t>
            </a:r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Experiences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507636C-DC7A-4369-8A81-C186E6B7B0B0}"/>
              </a:ext>
            </a:extLst>
          </p:cNvPr>
          <p:cNvSpPr/>
          <p:nvPr/>
        </p:nvSpPr>
        <p:spPr>
          <a:xfrm>
            <a:off x="0" y="4015410"/>
            <a:ext cx="4439478" cy="92729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Impact" panose="020B0806030902050204" pitchFamily="34" charset="0"/>
              </a:rPr>
              <a:t>Applications, Ranking, Selection List and Registration for Orientation: </a:t>
            </a:r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Join UBA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256831A-DB36-4870-9510-333244B45D19}"/>
              </a:ext>
            </a:extLst>
          </p:cNvPr>
          <p:cNvSpPr/>
          <p:nvPr/>
        </p:nvSpPr>
        <p:spPr>
          <a:xfrm>
            <a:off x="0" y="5200944"/>
            <a:ext cx="4439478" cy="82091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Impact" panose="020B0806030902050204" pitchFamily="34" charset="0"/>
              </a:rPr>
              <a:t>Monitoring of Participating Institutes: </a:t>
            </a:r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Reporting Portal</a:t>
            </a:r>
          </a:p>
        </p:txBody>
      </p:sp>
      <p:pic>
        <p:nvPicPr>
          <p:cNvPr id="1026" name="Picture 2" descr="Image result for mac laptop png">
            <a:extLst>
              <a:ext uri="{FF2B5EF4-FFF2-40B4-BE49-F238E27FC236}">
                <a16:creationId xmlns="" xmlns:a16="http://schemas.microsoft.com/office/drawing/2014/main" id="{66B5B361-50D5-493B-A55D-F79416F40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532" y="1948068"/>
            <a:ext cx="7057441" cy="4073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29" y="2308485"/>
            <a:ext cx="5129302" cy="3078412"/>
          </a:xfrm>
          <a:prstGeom prst="rect">
            <a:avLst/>
          </a:prstGeom>
        </p:spPr>
      </p:pic>
      <p:sp>
        <p:nvSpPr>
          <p:cNvPr id="3" name="Rectangle 2">
            <a:hlinkClick r:id="rId6"/>
          </p:cNvPr>
          <p:cNvSpPr/>
          <p:nvPr/>
        </p:nvSpPr>
        <p:spPr>
          <a:xfrm>
            <a:off x="2110811" y="2232062"/>
            <a:ext cx="1960237" cy="299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hlinkClick r:id="rId6"/>
          </p:cNvPr>
          <p:cNvSpPr/>
          <p:nvPr/>
        </p:nvSpPr>
        <p:spPr>
          <a:xfrm>
            <a:off x="1306286" y="3237722"/>
            <a:ext cx="1856792" cy="34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hlinkClick r:id="rId6"/>
          </p:cNvPr>
          <p:cNvSpPr/>
          <p:nvPr/>
        </p:nvSpPr>
        <p:spPr>
          <a:xfrm>
            <a:off x="3247053" y="4479056"/>
            <a:ext cx="914400" cy="298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hlinkClick r:id="rId6"/>
          </p:cNvPr>
          <p:cNvSpPr/>
          <p:nvPr/>
        </p:nvSpPr>
        <p:spPr>
          <a:xfrm>
            <a:off x="1306286" y="5611402"/>
            <a:ext cx="1784643" cy="313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6520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pic>
        <p:nvPicPr>
          <p:cNvPr id="6" name="Picture 2" descr="Image result for mac laptop png">
            <a:extLst>
              <a:ext uri="{FF2B5EF4-FFF2-40B4-BE49-F238E27FC236}">
                <a16:creationId xmlns="" xmlns:a16="http://schemas.microsoft.com/office/drawing/2014/main" id="{66B5B361-50D5-493B-A55D-F79416F40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249" y="1485079"/>
            <a:ext cx="8515998" cy="4915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9FC7BB7-89A5-47DC-A764-02D598F7DE1B}"/>
              </a:ext>
            </a:extLst>
          </p:cNvPr>
          <p:cNvSpPr/>
          <p:nvPr/>
        </p:nvSpPr>
        <p:spPr>
          <a:xfrm>
            <a:off x="5182218" y="520020"/>
            <a:ext cx="2031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Impact" panose="020B0806030902050204" pitchFamily="34" charset="0"/>
              </a:rPr>
              <a:t>Join UBA 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652" y="1920673"/>
            <a:ext cx="6184739" cy="368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4F8A337-A561-4FBC-B2E0-0A042D99BA5C}"/>
              </a:ext>
            </a:extLst>
          </p:cNvPr>
          <p:cNvSpPr/>
          <p:nvPr/>
        </p:nvSpPr>
        <p:spPr>
          <a:xfrm>
            <a:off x="7752522" y="1809172"/>
            <a:ext cx="4439478" cy="165165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Read the </a:t>
            </a:r>
            <a:r>
              <a:rPr lang="en-US" sz="2000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eligibilty</a:t>
            </a:r>
            <a:r>
              <a:rPr lang="en-US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 criteria and Download the templates for Letter to DC and Mandate form</a:t>
            </a:r>
            <a:endParaRPr lang="en-US" sz="2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pic>
        <p:nvPicPr>
          <p:cNvPr id="6" name="Picture 2" descr="Image result for mac laptop png">
            <a:extLst>
              <a:ext uri="{FF2B5EF4-FFF2-40B4-BE49-F238E27FC236}">
                <a16:creationId xmlns="" xmlns:a16="http://schemas.microsoft.com/office/drawing/2014/main" id="{66B5B361-50D5-493B-A55D-F79416F40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249" y="1485079"/>
            <a:ext cx="8515998" cy="4915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9FC7BB7-89A5-47DC-A764-02D598F7DE1B}"/>
              </a:ext>
            </a:extLst>
          </p:cNvPr>
          <p:cNvSpPr/>
          <p:nvPr/>
        </p:nvSpPr>
        <p:spPr>
          <a:xfrm>
            <a:off x="5182218" y="520020"/>
            <a:ext cx="2031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Impact" panose="020B0806030902050204" pitchFamily="34" charset="0"/>
              </a:rPr>
              <a:t>Join UBA 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4F8A337-A561-4FBC-B2E0-0A042D99BA5C}"/>
              </a:ext>
            </a:extLst>
          </p:cNvPr>
          <p:cNvSpPr/>
          <p:nvPr/>
        </p:nvSpPr>
        <p:spPr>
          <a:xfrm>
            <a:off x="7752522" y="1809172"/>
            <a:ext cx="4439478" cy="1038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Fill all the required Data</a:t>
            </a:r>
            <a:endParaRPr lang="en-US" sz="2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526" y="1966247"/>
            <a:ext cx="6134584" cy="345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4F8A337-A561-4FBC-B2E0-0A042D99BA5C}"/>
              </a:ext>
            </a:extLst>
          </p:cNvPr>
          <p:cNvSpPr/>
          <p:nvPr/>
        </p:nvSpPr>
        <p:spPr>
          <a:xfrm>
            <a:off x="7752522" y="3107466"/>
            <a:ext cx="4439478" cy="1038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Know your AISHE Code</a:t>
            </a:r>
            <a:endParaRPr lang="en-US" sz="2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Once the application has been received, along with the required documents</a:t>
            </a:r>
          </a:p>
          <a:p>
            <a:r>
              <a:rPr lang="en-IN" dirty="0" smtClean="0"/>
              <a:t>Verification of the document is carried out in IIT Delhi.</a:t>
            </a:r>
          </a:p>
          <a:p>
            <a:r>
              <a:rPr lang="en-IN" dirty="0" smtClean="0"/>
              <a:t>After the verification process, a list of application is sent to MHRD for approvals.</a:t>
            </a:r>
          </a:p>
          <a:p>
            <a:r>
              <a:rPr lang="en-IN" dirty="0" smtClean="0"/>
              <a:t>After confirmation from MHRD, newly registered Participating Institution receives a welcome Kit from UBA (having all the relevant information) and the seed money of Rs. 50,000/- is being transferred to you Institutional Bank account.</a:t>
            </a:r>
          </a:p>
          <a:p>
            <a:r>
              <a:rPr lang="en-IN" dirty="0" smtClean="0"/>
              <a:t>PI will be mapped with their respective RCI and will be provided with Login credentials for their reporting portal.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111596A-8ACA-4128-938E-1D1D086E5DA5}"/>
              </a:ext>
            </a:extLst>
          </p:cNvPr>
          <p:cNvSpPr/>
          <p:nvPr/>
        </p:nvSpPr>
        <p:spPr>
          <a:xfrm>
            <a:off x="3878131" y="647342"/>
            <a:ext cx="4713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solidFill>
                  <a:schemeClr val="tx2"/>
                </a:solidFill>
                <a:latin typeface="Impact" pitchFamily="34" charset="0"/>
              </a:rPr>
              <a:t>Approval of Application</a:t>
            </a:r>
            <a:endParaRPr lang="en-US" sz="3600" b="1" dirty="0">
              <a:solidFill>
                <a:schemeClr val="tx2"/>
              </a:solidFill>
              <a:latin typeface="Impact" pitchFamily="34" charset="0"/>
            </a:endParaRPr>
          </a:p>
        </p:txBody>
      </p:sp>
      <p:pic>
        <p:nvPicPr>
          <p:cNvPr id="5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A747AD8-C6C4-49C2-8AFF-1F102DBE8A75}"/>
              </a:ext>
            </a:extLst>
          </p:cNvPr>
          <p:cNvGrpSpPr/>
          <p:nvPr/>
        </p:nvGrpSpPr>
        <p:grpSpPr>
          <a:xfrm>
            <a:off x="0" y="2107982"/>
            <a:ext cx="6790497" cy="3539521"/>
            <a:chOff x="308949" y="2613351"/>
            <a:chExt cx="4995026" cy="2529820"/>
          </a:xfrm>
        </p:grpSpPr>
        <p:pic>
          <p:nvPicPr>
            <p:cNvPr id="11" name="Picture 2" descr="Image result for mac laptop png">
              <a:extLst>
                <a:ext uri="{FF2B5EF4-FFF2-40B4-BE49-F238E27FC236}">
                  <a16:creationId xmlns="" xmlns:a16="http://schemas.microsoft.com/office/drawing/2014/main" id="{BE57F845-6A21-4F59-B80D-FEACC7294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49" y="2613351"/>
              <a:ext cx="4995026" cy="25298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B2FE201A-2453-4869-A43A-26D49761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2024" y="2830819"/>
              <a:ext cx="3686176" cy="194120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550B74D-8AF1-4252-9DA1-A478717EAF47}"/>
              </a:ext>
            </a:extLst>
          </p:cNvPr>
          <p:cNvSpPr/>
          <p:nvPr/>
        </p:nvSpPr>
        <p:spPr>
          <a:xfrm>
            <a:off x="6800473" y="1249462"/>
            <a:ext cx="4425832" cy="82163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Village/Household </a:t>
            </a: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Level Survey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4DF2C2B-E710-4D01-8B90-582BABBC6975}"/>
              </a:ext>
            </a:extLst>
          </p:cNvPr>
          <p:cNvSpPr/>
          <p:nvPr/>
        </p:nvSpPr>
        <p:spPr>
          <a:xfrm>
            <a:off x="6800475" y="2221218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Data Analysis Report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B0D65BE-7C68-465D-A17F-184BC8681239}"/>
              </a:ext>
            </a:extLst>
          </p:cNvPr>
          <p:cNvSpPr/>
          <p:nvPr/>
        </p:nvSpPr>
        <p:spPr>
          <a:xfrm>
            <a:off x="6800474" y="4073198"/>
            <a:ext cx="4425831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Gram Panchayat Development Plan </a:t>
            </a:r>
            <a:r>
              <a:rPr lang="en-US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GPDP</a:t>
            </a:r>
            <a:endParaRPr 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F83D8DA-A0BA-4002-8186-63D3592EC635}"/>
              </a:ext>
            </a:extLst>
          </p:cNvPr>
          <p:cNvSpPr/>
          <p:nvPr/>
        </p:nvSpPr>
        <p:spPr>
          <a:xfrm>
            <a:off x="6800475" y="3155135"/>
            <a:ext cx="4439478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Plan of Action</a:t>
            </a:r>
            <a:endParaRPr lang="en-US" sz="2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111596A-8ACA-4128-938E-1D1D086E5DA5}"/>
              </a:ext>
            </a:extLst>
          </p:cNvPr>
          <p:cNvSpPr/>
          <p:nvPr/>
        </p:nvSpPr>
        <p:spPr>
          <a:xfrm>
            <a:off x="3843408" y="462147"/>
            <a:ext cx="2947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Impact" panose="020B0806030902050204" pitchFamily="34" charset="0"/>
              </a:rPr>
              <a:t>Reporting Portal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24" y="2632036"/>
            <a:ext cx="5011180" cy="23159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B0D65BE-7C68-465D-A17F-184BC8681239}"/>
              </a:ext>
            </a:extLst>
          </p:cNvPr>
          <p:cNvSpPr/>
          <p:nvPr/>
        </p:nvSpPr>
        <p:spPr>
          <a:xfrm>
            <a:off x="6800473" y="5010882"/>
            <a:ext cx="4425831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Other Activities</a:t>
            </a:r>
            <a:endParaRPr lang="en-US" sz="2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B0D65BE-7C68-465D-A17F-184BC8681239}"/>
              </a:ext>
            </a:extLst>
          </p:cNvPr>
          <p:cNvSpPr/>
          <p:nvPr/>
        </p:nvSpPr>
        <p:spPr>
          <a:xfrm>
            <a:off x="6800473" y="5952230"/>
            <a:ext cx="4425832" cy="8216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Impact" panose="020B0806030902050204" pitchFamily="34" charset="0"/>
              </a:rPr>
              <a:t>SEG Portal</a:t>
            </a:r>
          </a:p>
        </p:txBody>
      </p:sp>
      <p:sp>
        <p:nvSpPr>
          <p:cNvPr id="17" name="Rectangle 16">
            <a:hlinkClick r:id="rId7"/>
          </p:cNvPr>
          <p:cNvSpPr/>
          <p:nvPr/>
        </p:nvSpPr>
        <p:spPr>
          <a:xfrm>
            <a:off x="7833815" y="2429301"/>
            <a:ext cx="2306472" cy="368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06770" y="3316406"/>
            <a:ext cx="1787857" cy="436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8" action="ppaction://hlinksldjump"/>
          </p:cNvPr>
          <p:cNvSpPr/>
          <p:nvPr/>
        </p:nvSpPr>
        <p:spPr>
          <a:xfrm>
            <a:off x="6800475" y="4294909"/>
            <a:ext cx="4297016" cy="374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9" action="ppaction://hlinksldjump"/>
          </p:cNvPr>
          <p:cNvSpPr/>
          <p:nvPr/>
        </p:nvSpPr>
        <p:spPr>
          <a:xfrm>
            <a:off x="8106770" y="5250873"/>
            <a:ext cx="1787857" cy="396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7"/>
          </p:cNvPr>
          <p:cNvSpPr/>
          <p:nvPr/>
        </p:nvSpPr>
        <p:spPr>
          <a:xfrm>
            <a:off x="7259782" y="1551709"/>
            <a:ext cx="3546763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10" action="ppaction://hlinksldjump"/>
          </p:cNvPr>
          <p:cNvSpPr/>
          <p:nvPr/>
        </p:nvSpPr>
        <p:spPr>
          <a:xfrm>
            <a:off x="8106770" y="3316406"/>
            <a:ext cx="1787857" cy="473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833815" y="2412246"/>
            <a:ext cx="2306472" cy="385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Click r:id="rId7"/>
          </p:cNvPr>
          <p:cNvSpPr/>
          <p:nvPr/>
        </p:nvSpPr>
        <p:spPr>
          <a:xfrm>
            <a:off x="7833815" y="2428441"/>
            <a:ext cx="2306472" cy="396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208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 animBg="1"/>
      <p:bldP spid="2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t Bharat Abhiyan">
            <a:extLst>
              <a:ext uri="{FF2B5EF4-FFF2-40B4-BE49-F238E27FC236}">
                <a16:creationId xmlns="" xmlns:a16="http://schemas.microsoft.com/office/drawing/2014/main" id="{E6C839AC-7936-4674-9B2A-6BE04D77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29299"/>
            <a:ext cx="1197497" cy="1010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42B1C6-283F-4DF3-B9AB-BCE0CCE9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7" t="10222" r="32717" b="72184"/>
          <a:stretch/>
        </p:blipFill>
        <p:spPr>
          <a:xfrm>
            <a:off x="8942025" y="222064"/>
            <a:ext cx="3090948" cy="8248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A747AD8-C6C4-49C2-8AFF-1F102DBE8A75}"/>
              </a:ext>
            </a:extLst>
          </p:cNvPr>
          <p:cNvGrpSpPr/>
          <p:nvPr/>
        </p:nvGrpSpPr>
        <p:grpSpPr>
          <a:xfrm>
            <a:off x="-223376" y="1046922"/>
            <a:ext cx="10710875" cy="6002734"/>
            <a:chOff x="308949" y="2613351"/>
            <a:chExt cx="4995026" cy="2529820"/>
          </a:xfrm>
        </p:grpSpPr>
        <p:pic>
          <p:nvPicPr>
            <p:cNvPr id="11" name="Picture 2" descr="Image result for mac laptop png">
              <a:extLst>
                <a:ext uri="{FF2B5EF4-FFF2-40B4-BE49-F238E27FC236}">
                  <a16:creationId xmlns="" xmlns:a16="http://schemas.microsoft.com/office/drawing/2014/main" id="{BE57F845-6A21-4F59-B80D-FEACC7294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49" y="2613351"/>
              <a:ext cx="4995026" cy="25298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B2FE201A-2453-4869-A43A-26D49761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2024" y="2830819"/>
              <a:ext cx="3686176" cy="1941205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111596A-8ACA-4128-938E-1D1D086E5DA5}"/>
              </a:ext>
            </a:extLst>
          </p:cNvPr>
          <p:cNvSpPr/>
          <p:nvPr/>
        </p:nvSpPr>
        <p:spPr>
          <a:xfrm>
            <a:off x="3843408" y="462147"/>
            <a:ext cx="2947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Impact" panose="020B0806030902050204" pitchFamily="34" charset="0"/>
              </a:rPr>
              <a:t>Reporting Portal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E3AF958-49D7-4B9F-9FFA-1D51D9420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7018" y="1562928"/>
            <a:ext cx="7904297" cy="46060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18" y="1724462"/>
            <a:ext cx="7904297" cy="42063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37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6103</TotalTime>
  <Words>357</Words>
  <Application>Microsoft Office PowerPoint</Application>
  <PresentationFormat>Custom</PresentationFormat>
  <Paragraphs>79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 UBA  Survey App </vt:lpstr>
      <vt:lpstr> UBA  Survey App </vt:lpstr>
      <vt:lpstr>UBA  Survey App      </vt:lpstr>
      <vt:lpstr>UBA  Survey App       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eckovation@outlook.com</dc:creator>
  <cp:lastModifiedBy>* Jasrotia</cp:lastModifiedBy>
  <cp:revision>175</cp:revision>
  <cp:lastPrinted>2018-10-11T05:23:03Z</cp:lastPrinted>
  <dcterms:created xsi:type="dcterms:W3CDTF">2017-12-10T04:18:18Z</dcterms:created>
  <dcterms:modified xsi:type="dcterms:W3CDTF">2020-06-24T19:57:01Z</dcterms:modified>
</cp:coreProperties>
</file>